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60" r:id="rId5"/>
    <p:sldId id="261" r:id="rId6"/>
    <p:sldId id="259" r:id="rId7"/>
    <p:sldId id="258" r:id="rId8"/>
    <p:sldId id="263" r:id="rId9"/>
    <p:sldId id="264" r:id="rId10"/>
    <p:sldId id="265" r:id="rId11"/>
    <p:sldId id="266" r:id="rId12"/>
    <p:sldId id="267" r:id="rId13"/>
    <p:sldId id="269" r:id="rId14"/>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595" autoAdjust="0"/>
  </p:normalViewPr>
  <p:slideViewPr>
    <p:cSldViewPr>
      <p:cViewPr>
        <p:scale>
          <a:sx n="77" d="100"/>
          <a:sy n="77" d="100"/>
        </p:scale>
        <p:origin x="-1170"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smtClean="0"/>
              <a:t>Klicka här för att ändra format</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v-SE" smtClean="0"/>
              <a:t>Klicka här för att ändra format på underrubrik i bakgrunden</a:t>
            </a:r>
            <a:endParaRPr kumimoji="0" lang="en-US"/>
          </a:p>
        </p:txBody>
      </p:sp>
      <p:sp>
        <p:nvSpPr>
          <p:cNvPr id="30" name="Date Placeholder 29"/>
          <p:cNvSpPr>
            <a:spLocks noGrp="1"/>
          </p:cNvSpPr>
          <p:nvPr>
            <p:ph type="dt" sz="half" idx="10"/>
          </p:nvPr>
        </p:nvSpPr>
        <p:spPr/>
        <p:txBody>
          <a:bodyPr/>
          <a:lstStyle/>
          <a:p>
            <a:endParaRPr lang="sv-SE"/>
          </a:p>
        </p:txBody>
      </p:sp>
      <p:sp>
        <p:nvSpPr>
          <p:cNvPr id="19" name="Footer Placeholder 18"/>
          <p:cNvSpPr>
            <a:spLocks noGrp="1"/>
          </p:cNvSpPr>
          <p:nvPr>
            <p:ph type="ftr" sz="quarter" idx="11"/>
          </p:nvPr>
        </p:nvSpPr>
        <p:spPr/>
        <p:txBody>
          <a:bodyPr/>
          <a:lstStyle/>
          <a:p>
            <a:endParaRPr lang="sv-SE"/>
          </a:p>
        </p:txBody>
      </p:sp>
      <p:sp>
        <p:nvSpPr>
          <p:cNvPr id="27" name="Slide Number Placeholder 26"/>
          <p:cNvSpPr>
            <a:spLocks noGrp="1"/>
          </p:cNvSpPr>
          <p:nvPr>
            <p:ph type="sldNum" sz="quarter" idx="12"/>
          </p:nvPr>
        </p:nvSpPr>
        <p:spPr/>
        <p:txBody>
          <a:bodyPr/>
          <a:lstStyle/>
          <a:p>
            <a:fld id="{734B44B8-DA5F-4466-9704-E6F33E582A4E}"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FA23BDF-1AC0-4D27-802F-50C4377E342C}"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sv-SE" smtClean="0"/>
              <a:t>Klicka här för att ändra format</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F9F8C2A3-FD06-47FD-BA7F-D665EC568584}"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sv-SE" smtClean="0"/>
              <a:t>Klicka här för att ändra format</a:t>
            </a:r>
            <a:endParaRPr kumimoji="0" lang="en-US"/>
          </a:p>
        </p:txBody>
      </p:sp>
      <p:sp>
        <p:nvSpPr>
          <p:cNvPr id="3" name="Content Placeholder 2"/>
          <p:cNvSpPr>
            <a:spLocks noGrp="1"/>
          </p:cNvSpPr>
          <p:nvPr>
            <p:ph idx="1"/>
          </p:nvPr>
        </p:nvSpPr>
        <p:spPr/>
        <p:txBody>
          <a:body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E69F51E-3B1B-4419-A59D-374318FE5BBF}"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sv-SE" smtClean="0"/>
              <a:t>Klicka här för att ändra format</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v-SE" smtClean="0"/>
              <a:t>Klicka här för att ändra format på bakgrundstexten</a:t>
            </a:r>
          </a:p>
        </p:txBody>
      </p:sp>
      <p:sp>
        <p:nvSpPr>
          <p:cNvPr id="4" name="Date Placeholder 3"/>
          <p:cNvSpPr>
            <a:spLocks noGrp="1"/>
          </p:cNvSpPr>
          <p:nvPr>
            <p:ph type="dt" sz="half" idx="10"/>
          </p:nvPr>
        </p:nvSpPr>
        <p:spPr/>
        <p:txBody>
          <a:bodyPr/>
          <a:lstStyle/>
          <a:p>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AE1DAEE2-A995-4100-BB68-14888CAC1D76}" type="slidenum">
              <a:rPr lang="sv-SE" smtClean="0"/>
              <a:pPr/>
              <a:t>‹#›</a:t>
            </a:fld>
            <a:endParaRPr lang="sv-S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sv-SE" smtClean="0"/>
              <a:t>Klicka här för att ändra format</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02FC726F-9BBF-4EF5-A202-6FC68142764F}"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sv-SE" smtClean="0"/>
              <a:t>Klicka här för att ändra format</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sv-SE" smtClean="0"/>
              <a:t>Klicka här för att ändra format på bakgrundstexten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7" name="Date Placeholder 6"/>
          <p:cNvSpPr>
            <a:spLocks noGrp="1"/>
          </p:cNvSpPr>
          <p:nvPr>
            <p:ph type="dt" sz="half" idx="10"/>
          </p:nvPr>
        </p:nvSpPr>
        <p:spPr/>
        <p:txBody>
          <a:bodyPr/>
          <a:lstStyle/>
          <a:p>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04A81799-BA48-450A-87AB-CE98CAE4DF48}"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sv-SE" smtClean="0"/>
              <a:t>Klicka här för att ändra format</a:t>
            </a:r>
            <a:endParaRPr kumimoji="0" lang="en-US"/>
          </a:p>
        </p:txBody>
      </p:sp>
      <p:sp>
        <p:nvSpPr>
          <p:cNvPr id="3" name="Date Placeholder 2"/>
          <p:cNvSpPr>
            <a:spLocks noGrp="1"/>
          </p:cNvSpPr>
          <p:nvPr>
            <p:ph type="dt" sz="half" idx="10"/>
          </p:nvPr>
        </p:nvSpPr>
        <p:spPr/>
        <p:txBody>
          <a:bodyPr/>
          <a:lstStyle/>
          <a:p>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828F2770-C1E6-4F98-A19B-C7BB9D4868B8}"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3AFAA9A-A366-462A-B53D-9CD730C275B9}"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sv-SE" smtClean="0"/>
              <a:t>Klicka här för att ändra format</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sv-SE" smtClean="0"/>
              <a:t>Klicka här för att ändra format på bakgrundstexten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sv-SE" smtClean="0"/>
              <a:t>Klicka här för att ändra format på bakgrundstexten</a:t>
            </a:r>
          </a:p>
          <a:p>
            <a:pPr lvl="1" eaLnBrk="1" latinLnBrk="0" hangingPunct="1"/>
            <a:r>
              <a:rPr lang="sv-SE" smtClean="0"/>
              <a:t>Nivå två</a:t>
            </a:r>
          </a:p>
          <a:p>
            <a:pPr lvl="2" eaLnBrk="1" latinLnBrk="0" hangingPunct="1"/>
            <a:r>
              <a:rPr lang="sv-SE" smtClean="0"/>
              <a:t>Nivå tre</a:t>
            </a:r>
          </a:p>
          <a:p>
            <a:pPr lvl="3" eaLnBrk="1" latinLnBrk="0" hangingPunct="1"/>
            <a:r>
              <a:rPr lang="sv-SE" smtClean="0"/>
              <a:t>Nivå fyra</a:t>
            </a:r>
          </a:p>
          <a:p>
            <a:pPr lvl="4" eaLnBrk="1" latinLnBrk="0" hangingPunct="1"/>
            <a:r>
              <a:rPr lang="sv-SE" smtClean="0"/>
              <a:t>Nivå fem</a:t>
            </a:r>
            <a:endParaRPr kumimoji="0" lang="en-US"/>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DD913E6-386A-4CB2-85C5-778EF013B278}"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sv-SE" smtClean="0"/>
              <a:t>Klicka här för att ändra format</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sv-SE" smtClean="0"/>
              <a:t>Klicka här för att ändra format på bakgrundstexten</a:t>
            </a:r>
          </a:p>
        </p:txBody>
      </p:sp>
      <p:sp>
        <p:nvSpPr>
          <p:cNvPr id="5" name="Date Placeholder 4"/>
          <p:cNvSpPr>
            <a:spLocks noGrp="1"/>
          </p:cNvSpPr>
          <p:nvPr>
            <p:ph type="dt" sz="half" idx="10"/>
          </p:nvPr>
        </p:nvSpPr>
        <p:spPr/>
        <p:txBody>
          <a:bodyPr/>
          <a:lstStyle/>
          <a:p>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a:xfrm>
            <a:off x="8077200" y="6356350"/>
            <a:ext cx="609600" cy="365125"/>
          </a:xfrm>
        </p:spPr>
        <p:txBody>
          <a:bodyPr/>
          <a:lstStyle/>
          <a:p>
            <a:fld id="{C40ABC32-6CF5-401B-B619-2152BEF18016}" type="slidenum">
              <a:rPr lang="sv-SE" smtClean="0"/>
              <a:pPr/>
              <a:t>‹#›</a:t>
            </a:fld>
            <a:endParaRPr lang="sv-S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sv-SE" smtClean="0"/>
              <a:t>Klicka på ikonen för att lägga till en bild</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sv-SE" smtClean="0"/>
              <a:t>Klicka här för att ändra format</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v-S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sv-S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52B8EF-0894-406D-8D97-1439CB1E7DDB}" type="slidenum">
              <a:rPr lang="sv-SE" smtClean="0"/>
              <a:pPr/>
              <a:t>‹#›</a:t>
            </a:fld>
            <a:endParaRPr lang="sv-S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9275"/>
            <a:ext cx="7773987" cy="5759450"/>
          </a:xfrm>
        </p:spPr>
        <p:txBody>
          <a:bodyPr/>
          <a:lstStyle/>
          <a:p>
            <a:r>
              <a:rPr lang="sv-SE" sz="3600" dirty="0" smtClean="0"/>
              <a:t>Specialarbete</a:t>
            </a:r>
            <a:br>
              <a:rPr lang="sv-SE" sz="3600" dirty="0" smtClean="0"/>
            </a:br>
            <a:r>
              <a:rPr lang="sv-SE" sz="3600" dirty="0" smtClean="0"/>
              <a:t>Artrodes/Plattfotskirurgi</a:t>
            </a:r>
            <a:br>
              <a:rPr lang="sv-SE" sz="3600" dirty="0" smtClean="0"/>
            </a:br>
            <a:r>
              <a:rPr lang="sv-SE" sz="3600" dirty="0" err="1" smtClean="0"/>
              <a:t>Gipstekninkerutbildning</a:t>
            </a:r>
            <a:r>
              <a:rPr lang="sv-SE" sz="3600" dirty="0" smtClean="0"/>
              <a:t> </a:t>
            </a:r>
            <a:br>
              <a:rPr lang="sv-SE" sz="3600" dirty="0" smtClean="0"/>
            </a:br>
            <a:r>
              <a:rPr lang="sv-SE" sz="3600" dirty="0" smtClean="0"/>
              <a:t>2012</a:t>
            </a:r>
            <a:br>
              <a:rPr lang="sv-SE" sz="3600" dirty="0" smtClean="0"/>
            </a:br>
            <a:r>
              <a:rPr lang="sv-SE" sz="2400" dirty="0" smtClean="0"/>
              <a:t>Helena Östman</a:t>
            </a:r>
            <a:br>
              <a:rPr lang="sv-SE" sz="2400" dirty="0" smtClean="0"/>
            </a:br>
            <a:r>
              <a:rPr lang="sv-SE" sz="2400" dirty="0" smtClean="0"/>
              <a:t>Marie Waldener</a:t>
            </a:r>
            <a:br>
              <a:rPr lang="sv-SE" sz="2400" dirty="0" smtClean="0"/>
            </a:br>
            <a:r>
              <a:rPr lang="sv-SE" sz="2400" dirty="0" smtClean="0"/>
              <a:t>Yvonne </a:t>
            </a:r>
            <a:r>
              <a:rPr lang="sv-SE" sz="2400" dirty="0" err="1" smtClean="0"/>
              <a:t>Brüske</a:t>
            </a:r>
            <a:r>
              <a:rPr lang="sv-SE" sz="2400" dirty="0" smtClean="0"/>
              <a:t/>
            </a:r>
            <a:br>
              <a:rPr lang="sv-SE" sz="2400" dirty="0" smtClean="0"/>
            </a:br>
            <a:r>
              <a:rPr lang="sv-SE" sz="2400" dirty="0" smtClean="0"/>
              <a:t>Lotta Stålheden</a:t>
            </a:r>
            <a:br>
              <a:rPr lang="sv-SE" sz="2400" dirty="0" smtClean="0"/>
            </a:br>
            <a:r>
              <a:rPr lang="sv-SE" sz="2400" dirty="0" smtClean="0"/>
              <a:t>Monika Fredriksson</a:t>
            </a:r>
            <a:r>
              <a:rPr lang="sv-SE" sz="4000" dirty="0"/>
              <a:t/>
            </a:r>
            <a:br>
              <a:rPr lang="sv-SE" sz="4000" dirty="0"/>
            </a:br>
            <a:r>
              <a:rPr lang="sv-SE" sz="4000" dirty="0"/>
              <a:t/>
            </a:r>
            <a:br>
              <a:rPr lang="sv-SE" sz="4000" dirty="0"/>
            </a:br>
            <a:endParaRPr lang="sv-SE"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536" y="1412776"/>
            <a:ext cx="2700988" cy="562049"/>
          </a:xfrm>
          <a:solidFill>
            <a:schemeClr val="bg1"/>
          </a:solidFill>
        </p:spPr>
        <p:txBody>
          <a:bodyPr/>
          <a:lstStyle/>
          <a:p>
            <a:r>
              <a:rPr lang="sv-SE" sz="2800" b="1" dirty="0"/>
              <a:t>Patientfall, forts</a:t>
            </a:r>
          </a:p>
        </p:txBody>
      </p:sp>
      <p:pic>
        <p:nvPicPr>
          <p:cNvPr id="2" name="Platshållare för innehåll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16832"/>
            <a:ext cx="4101199" cy="4389437"/>
          </a:xfr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844824"/>
            <a:ext cx="4525007" cy="332468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560" y="908720"/>
            <a:ext cx="8229600" cy="1143000"/>
          </a:xfrm>
        </p:spPr>
        <p:txBody>
          <a:bodyPr>
            <a:normAutofit fontScale="90000"/>
          </a:bodyPr>
          <a:lstStyle/>
          <a:p>
            <a:r>
              <a:rPr lang="sv-SE" sz="4000" dirty="0">
                <a:latin typeface="+mn-lt"/>
              </a:rPr>
              <a:t>Förskjutning </a:t>
            </a:r>
            <a:r>
              <a:rPr lang="sv-SE" sz="4000" dirty="0" err="1">
                <a:latin typeface="+mn-lt"/>
              </a:rPr>
              <a:t>metatarsale</a:t>
            </a:r>
            <a:r>
              <a:rPr lang="sv-SE" sz="4000" dirty="0">
                <a:latin typeface="+mn-lt"/>
              </a:rPr>
              <a:t> 1</a:t>
            </a:r>
            <a:r>
              <a:rPr lang="sv-SE" sz="2400" dirty="0">
                <a:latin typeface="+mn-lt"/>
              </a:rPr>
              <a:t> </a:t>
            </a:r>
            <a:br>
              <a:rPr lang="sv-SE" sz="2400" dirty="0">
                <a:latin typeface="+mn-lt"/>
              </a:rPr>
            </a:br>
            <a:r>
              <a:rPr lang="sv-SE" sz="2400" dirty="0">
                <a:latin typeface="+mn-lt"/>
              </a:rPr>
              <a:t>Nedåtvinkling </a:t>
            </a:r>
            <a:r>
              <a:rPr lang="sv-SE" sz="2400" dirty="0" err="1">
                <a:latin typeface="+mn-lt"/>
              </a:rPr>
              <a:t>osteotomi</a:t>
            </a:r>
            <a:r>
              <a:rPr lang="sv-SE" sz="2400" dirty="0">
                <a:latin typeface="+mn-lt"/>
              </a:rPr>
              <a:t> eller artrodes</a:t>
            </a:r>
            <a:r>
              <a:rPr lang="sv-SE" sz="2400" dirty="0">
                <a:effectLst>
                  <a:outerShdw blurRad="38100" dist="38100" dir="2700000" algn="tl">
                    <a:srgbClr val="C0C0C0"/>
                  </a:outerShdw>
                </a:effectLst>
              </a:rPr>
              <a:t/>
            </a:r>
            <a:br>
              <a:rPr lang="sv-SE" sz="2400" dirty="0">
                <a:effectLst>
                  <a:outerShdw blurRad="38100" dist="38100" dir="2700000" algn="tl">
                    <a:srgbClr val="C0C0C0"/>
                  </a:outerShdw>
                </a:effectLst>
              </a:rPr>
            </a:br>
            <a:endParaRPr lang="sv-SE" sz="2400" dirty="0">
              <a:effectLst>
                <a:outerShdw blurRad="38100" dist="38100" dir="2700000" algn="tl">
                  <a:srgbClr val="C0C0C0"/>
                </a:outerShdw>
              </a:effectLst>
            </a:endParaRPr>
          </a:p>
        </p:txBody>
      </p:sp>
      <p:pic>
        <p:nvPicPr>
          <p:cNvPr id="2" name="Platshållare för innehåll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132856"/>
            <a:ext cx="2114845" cy="4048690"/>
          </a:xfr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6777" y="2924944"/>
            <a:ext cx="4353533" cy="22291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764704"/>
            <a:ext cx="8229600" cy="1143000"/>
          </a:xfrm>
        </p:spPr>
        <p:txBody>
          <a:bodyPr>
            <a:normAutofit fontScale="90000"/>
          </a:bodyPr>
          <a:lstStyle/>
          <a:p>
            <a:r>
              <a:rPr lang="sv-SE" sz="4000" dirty="0" err="1">
                <a:latin typeface="+mn-lt"/>
              </a:rPr>
              <a:t>Koutsogianni</a:t>
            </a:r>
            <a:r>
              <a:rPr lang="sv-SE" sz="4000" dirty="0">
                <a:latin typeface="+mn-lt"/>
              </a:rPr>
              <a:t/>
            </a:r>
            <a:br>
              <a:rPr lang="sv-SE" sz="4000" dirty="0">
                <a:latin typeface="+mn-lt"/>
              </a:rPr>
            </a:br>
            <a:r>
              <a:rPr lang="sv-SE" sz="4000" dirty="0">
                <a:latin typeface="+mn-lt"/>
              </a:rPr>
              <a:t>Hälförflyttning medialt</a:t>
            </a: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2924944"/>
            <a:ext cx="3245857" cy="2738362"/>
          </a:xfr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989" y="2276872"/>
            <a:ext cx="2695951" cy="36866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4" name="Picture 6" descr="F:\2009-03-03 Björn opererar platthäl\20090303_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00063"/>
            <a:ext cx="8097838"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7" descr="F:\2009-03-03 Björn opererar platthäl\20090303_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500063"/>
            <a:ext cx="8215313"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8" descr="F:\2009-03-03 Björn opererar platthäl\20090303_0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00063"/>
            <a:ext cx="8358188"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9" descr="F:\2009-03-03 Björn opererar platthäl\20090303_0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428625"/>
            <a:ext cx="8429625" cy="55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8" name="Picture 10" descr="F:\2009-03-03 Björn opererar platthäl\20090303_0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625" y="428625"/>
            <a:ext cx="8429625"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11" descr="F:\2009-03-03 Björn opererar platthäl\20090303_01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88" y="357188"/>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12" descr="F:\2009-03-03 Björn opererar platthäl\20090303_0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25" y="357188"/>
            <a:ext cx="8442325"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1" name="Picture 13" descr="F:\2009-03-03 Björn opererar platthäl\20090303_020.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04813"/>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Picture 14" descr="F:\2009-03-03 Björn opererar platthäl\20090303_02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500" y="476250"/>
            <a:ext cx="8572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Picture 15" descr="F:\2009-03-03 Björn opererar platthäl\20090303_023.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04813"/>
            <a:ext cx="8464550"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54"/>
                                        </p:tgtEl>
                                        <p:attrNameLst>
                                          <p:attrName>style.visibility</p:attrName>
                                        </p:attrNameLst>
                                      </p:cBhvr>
                                      <p:to>
                                        <p:strVal val="visible"/>
                                      </p:to>
                                    </p:set>
                                    <p:anim calcmode="lin" valueType="num">
                                      <p:cBhvr additive="base">
                                        <p:cTn id="7" dur="500" fill="hold"/>
                                        <p:tgtEl>
                                          <p:spTgt spid="78854"/>
                                        </p:tgtEl>
                                        <p:attrNameLst>
                                          <p:attrName>ppt_x</p:attrName>
                                        </p:attrNameLst>
                                      </p:cBhvr>
                                      <p:tavLst>
                                        <p:tav tm="0">
                                          <p:val>
                                            <p:strVal val="#ppt_x"/>
                                          </p:val>
                                        </p:tav>
                                        <p:tav tm="100000">
                                          <p:val>
                                            <p:strVal val="#ppt_x"/>
                                          </p:val>
                                        </p:tav>
                                      </p:tavLst>
                                    </p:anim>
                                    <p:anim calcmode="lin" valueType="num">
                                      <p:cBhvr additive="base">
                                        <p:cTn id="8" dur="500" fill="hold"/>
                                        <p:tgtEl>
                                          <p:spTgt spid="788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55"/>
                                        </p:tgtEl>
                                        <p:attrNameLst>
                                          <p:attrName>style.visibility</p:attrName>
                                        </p:attrNameLst>
                                      </p:cBhvr>
                                      <p:to>
                                        <p:strVal val="visible"/>
                                      </p:to>
                                    </p:set>
                                    <p:anim calcmode="lin" valueType="num">
                                      <p:cBhvr additive="base">
                                        <p:cTn id="13" dur="500" fill="hold"/>
                                        <p:tgtEl>
                                          <p:spTgt spid="78855"/>
                                        </p:tgtEl>
                                        <p:attrNameLst>
                                          <p:attrName>ppt_x</p:attrName>
                                        </p:attrNameLst>
                                      </p:cBhvr>
                                      <p:tavLst>
                                        <p:tav tm="0">
                                          <p:val>
                                            <p:strVal val="#ppt_x"/>
                                          </p:val>
                                        </p:tav>
                                        <p:tav tm="100000">
                                          <p:val>
                                            <p:strVal val="#ppt_x"/>
                                          </p:val>
                                        </p:tav>
                                      </p:tavLst>
                                    </p:anim>
                                    <p:anim calcmode="lin" valueType="num">
                                      <p:cBhvr additive="base">
                                        <p:cTn id="14" dur="500" fill="hold"/>
                                        <p:tgtEl>
                                          <p:spTgt spid="7885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8856"/>
                                        </p:tgtEl>
                                        <p:attrNameLst>
                                          <p:attrName>style.visibility</p:attrName>
                                        </p:attrNameLst>
                                      </p:cBhvr>
                                      <p:to>
                                        <p:strVal val="visible"/>
                                      </p:to>
                                    </p:set>
                                    <p:anim calcmode="lin" valueType="num">
                                      <p:cBhvr additive="base">
                                        <p:cTn id="19" dur="500" fill="hold"/>
                                        <p:tgtEl>
                                          <p:spTgt spid="78856"/>
                                        </p:tgtEl>
                                        <p:attrNameLst>
                                          <p:attrName>ppt_x</p:attrName>
                                        </p:attrNameLst>
                                      </p:cBhvr>
                                      <p:tavLst>
                                        <p:tav tm="0">
                                          <p:val>
                                            <p:strVal val="#ppt_x"/>
                                          </p:val>
                                        </p:tav>
                                        <p:tav tm="100000">
                                          <p:val>
                                            <p:strVal val="#ppt_x"/>
                                          </p:val>
                                        </p:tav>
                                      </p:tavLst>
                                    </p:anim>
                                    <p:anim calcmode="lin" valueType="num">
                                      <p:cBhvr additive="base">
                                        <p:cTn id="20" dur="500" fill="hold"/>
                                        <p:tgtEl>
                                          <p:spTgt spid="788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8857"/>
                                        </p:tgtEl>
                                        <p:attrNameLst>
                                          <p:attrName>style.visibility</p:attrName>
                                        </p:attrNameLst>
                                      </p:cBhvr>
                                      <p:to>
                                        <p:strVal val="visible"/>
                                      </p:to>
                                    </p:set>
                                    <p:anim calcmode="lin" valueType="num">
                                      <p:cBhvr additive="base">
                                        <p:cTn id="25" dur="500" fill="hold"/>
                                        <p:tgtEl>
                                          <p:spTgt spid="78857"/>
                                        </p:tgtEl>
                                        <p:attrNameLst>
                                          <p:attrName>ppt_x</p:attrName>
                                        </p:attrNameLst>
                                      </p:cBhvr>
                                      <p:tavLst>
                                        <p:tav tm="0">
                                          <p:val>
                                            <p:strVal val="#ppt_x"/>
                                          </p:val>
                                        </p:tav>
                                        <p:tav tm="100000">
                                          <p:val>
                                            <p:strVal val="#ppt_x"/>
                                          </p:val>
                                        </p:tav>
                                      </p:tavLst>
                                    </p:anim>
                                    <p:anim calcmode="lin" valueType="num">
                                      <p:cBhvr additive="base">
                                        <p:cTn id="26"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8858"/>
                                        </p:tgtEl>
                                        <p:attrNameLst>
                                          <p:attrName>style.visibility</p:attrName>
                                        </p:attrNameLst>
                                      </p:cBhvr>
                                      <p:to>
                                        <p:strVal val="visible"/>
                                      </p:to>
                                    </p:set>
                                    <p:anim calcmode="lin" valueType="num">
                                      <p:cBhvr additive="base">
                                        <p:cTn id="31" dur="500" fill="hold"/>
                                        <p:tgtEl>
                                          <p:spTgt spid="78858"/>
                                        </p:tgtEl>
                                        <p:attrNameLst>
                                          <p:attrName>ppt_x</p:attrName>
                                        </p:attrNameLst>
                                      </p:cBhvr>
                                      <p:tavLst>
                                        <p:tav tm="0">
                                          <p:val>
                                            <p:strVal val="#ppt_x"/>
                                          </p:val>
                                        </p:tav>
                                        <p:tav tm="100000">
                                          <p:val>
                                            <p:strVal val="#ppt_x"/>
                                          </p:val>
                                        </p:tav>
                                      </p:tavLst>
                                    </p:anim>
                                    <p:anim calcmode="lin" valueType="num">
                                      <p:cBhvr additive="base">
                                        <p:cTn id="32" dur="500" fill="hold"/>
                                        <p:tgtEl>
                                          <p:spTgt spid="7885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8859"/>
                                        </p:tgtEl>
                                        <p:attrNameLst>
                                          <p:attrName>style.visibility</p:attrName>
                                        </p:attrNameLst>
                                      </p:cBhvr>
                                      <p:to>
                                        <p:strVal val="visible"/>
                                      </p:to>
                                    </p:set>
                                    <p:anim calcmode="lin" valueType="num">
                                      <p:cBhvr additive="base">
                                        <p:cTn id="37" dur="500" fill="hold"/>
                                        <p:tgtEl>
                                          <p:spTgt spid="78859"/>
                                        </p:tgtEl>
                                        <p:attrNameLst>
                                          <p:attrName>ppt_x</p:attrName>
                                        </p:attrNameLst>
                                      </p:cBhvr>
                                      <p:tavLst>
                                        <p:tav tm="0">
                                          <p:val>
                                            <p:strVal val="#ppt_x"/>
                                          </p:val>
                                        </p:tav>
                                        <p:tav tm="100000">
                                          <p:val>
                                            <p:strVal val="#ppt_x"/>
                                          </p:val>
                                        </p:tav>
                                      </p:tavLst>
                                    </p:anim>
                                    <p:anim calcmode="lin" valueType="num">
                                      <p:cBhvr additive="base">
                                        <p:cTn id="38" dur="500" fill="hold"/>
                                        <p:tgtEl>
                                          <p:spTgt spid="7885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8860"/>
                                        </p:tgtEl>
                                        <p:attrNameLst>
                                          <p:attrName>style.visibility</p:attrName>
                                        </p:attrNameLst>
                                      </p:cBhvr>
                                      <p:to>
                                        <p:strVal val="visible"/>
                                      </p:to>
                                    </p:set>
                                    <p:anim calcmode="lin" valueType="num">
                                      <p:cBhvr additive="base">
                                        <p:cTn id="43" dur="500" fill="hold"/>
                                        <p:tgtEl>
                                          <p:spTgt spid="78860"/>
                                        </p:tgtEl>
                                        <p:attrNameLst>
                                          <p:attrName>ppt_x</p:attrName>
                                        </p:attrNameLst>
                                      </p:cBhvr>
                                      <p:tavLst>
                                        <p:tav tm="0">
                                          <p:val>
                                            <p:strVal val="#ppt_x"/>
                                          </p:val>
                                        </p:tav>
                                        <p:tav tm="100000">
                                          <p:val>
                                            <p:strVal val="#ppt_x"/>
                                          </p:val>
                                        </p:tav>
                                      </p:tavLst>
                                    </p:anim>
                                    <p:anim calcmode="lin" valueType="num">
                                      <p:cBhvr additive="base">
                                        <p:cTn id="44" dur="500" fill="hold"/>
                                        <p:tgtEl>
                                          <p:spTgt spid="7886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78861"/>
                                        </p:tgtEl>
                                        <p:attrNameLst>
                                          <p:attrName>style.visibility</p:attrName>
                                        </p:attrNameLst>
                                      </p:cBhvr>
                                      <p:to>
                                        <p:strVal val="visible"/>
                                      </p:to>
                                    </p:set>
                                    <p:anim calcmode="lin" valueType="num">
                                      <p:cBhvr additive="base">
                                        <p:cTn id="49" dur="500" fill="hold"/>
                                        <p:tgtEl>
                                          <p:spTgt spid="78861"/>
                                        </p:tgtEl>
                                        <p:attrNameLst>
                                          <p:attrName>ppt_x</p:attrName>
                                        </p:attrNameLst>
                                      </p:cBhvr>
                                      <p:tavLst>
                                        <p:tav tm="0">
                                          <p:val>
                                            <p:strVal val="#ppt_x"/>
                                          </p:val>
                                        </p:tav>
                                        <p:tav tm="100000">
                                          <p:val>
                                            <p:strVal val="#ppt_x"/>
                                          </p:val>
                                        </p:tav>
                                      </p:tavLst>
                                    </p:anim>
                                    <p:anim calcmode="lin" valueType="num">
                                      <p:cBhvr additive="base">
                                        <p:cTn id="50" dur="500" fill="hold"/>
                                        <p:tgtEl>
                                          <p:spTgt spid="78861"/>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8862"/>
                                        </p:tgtEl>
                                        <p:attrNameLst>
                                          <p:attrName>style.visibility</p:attrName>
                                        </p:attrNameLst>
                                      </p:cBhvr>
                                      <p:to>
                                        <p:strVal val="visible"/>
                                      </p:to>
                                    </p:set>
                                    <p:anim calcmode="lin" valueType="num">
                                      <p:cBhvr additive="base">
                                        <p:cTn id="55" dur="500" fill="hold"/>
                                        <p:tgtEl>
                                          <p:spTgt spid="78862"/>
                                        </p:tgtEl>
                                        <p:attrNameLst>
                                          <p:attrName>ppt_x</p:attrName>
                                        </p:attrNameLst>
                                      </p:cBhvr>
                                      <p:tavLst>
                                        <p:tav tm="0">
                                          <p:val>
                                            <p:strVal val="#ppt_x"/>
                                          </p:val>
                                        </p:tav>
                                        <p:tav tm="100000">
                                          <p:val>
                                            <p:strVal val="#ppt_x"/>
                                          </p:val>
                                        </p:tav>
                                      </p:tavLst>
                                    </p:anim>
                                    <p:anim calcmode="lin" valueType="num">
                                      <p:cBhvr additive="base">
                                        <p:cTn id="56" dur="500" fill="hold"/>
                                        <p:tgtEl>
                                          <p:spTgt spid="78862"/>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8863"/>
                                        </p:tgtEl>
                                        <p:attrNameLst>
                                          <p:attrName>style.visibility</p:attrName>
                                        </p:attrNameLst>
                                      </p:cBhvr>
                                      <p:to>
                                        <p:strVal val="visible"/>
                                      </p:to>
                                    </p:set>
                                    <p:anim calcmode="lin" valueType="num">
                                      <p:cBhvr additive="base">
                                        <p:cTn id="61" dur="500" fill="hold"/>
                                        <p:tgtEl>
                                          <p:spTgt spid="78863"/>
                                        </p:tgtEl>
                                        <p:attrNameLst>
                                          <p:attrName>ppt_x</p:attrName>
                                        </p:attrNameLst>
                                      </p:cBhvr>
                                      <p:tavLst>
                                        <p:tav tm="0">
                                          <p:val>
                                            <p:strVal val="#ppt_x"/>
                                          </p:val>
                                        </p:tav>
                                        <p:tav tm="100000">
                                          <p:val>
                                            <p:strVal val="#ppt_x"/>
                                          </p:val>
                                        </p:tav>
                                      </p:tavLst>
                                    </p:anim>
                                    <p:anim calcmode="lin" valueType="num">
                                      <p:cBhvr additive="base">
                                        <p:cTn id="62"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55576" y="548680"/>
            <a:ext cx="5817840" cy="633412"/>
          </a:xfrm>
        </p:spPr>
        <p:txBody>
          <a:bodyPr/>
          <a:lstStyle/>
          <a:p>
            <a:r>
              <a:rPr lang="sv-SE" sz="2400" dirty="0"/>
              <a:t>ATRODES I FOTLEDEN    /  STELOPERATION </a:t>
            </a:r>
          </a:p>
        </p:txBody>
      </p:sp>
      <p:sp>
        <p:nvSpPr>
          <p:cNvPr id="8195" name="Rectangle 3"/>
          <p:cNvSpPr>
            <a:spLocks noGrp="1" noChangeArrowheads="1"/>
          </p:cNvSpPr>
          <p:nvPr>
            <p:ph idx="1"/>
          </p:nvPr>
        </p:nvSpPr>
        <p:spPr>
          <a:xfrm>
            <a:off x="395536" y="1340768"/>
            <a:ext cx="8229600" cy="4813300"/>
          </a:xfrm>
        </p:spPr>
        <p:txBody>
          <a:bodyPr>
            <a:noAutofit/>
          </a:bodyPr>
          <a:lstStyle/>
          <a:p>
            <a:pPr>
              <a:lnSpc>
                <a:spcPct val="80000"/>
              </a:lnSpc>
            </a:pPr>
            <a:r>
              <a:rPr lang="sv-SE" sz="1600" dirty="0"/>
              <a:t>BAKGRUND:</a:t>
            </a:r>
          </a:p>
          <a:p>
            <a:pPr>
              <a:lnSpc>
                <a:spcPct val="80000"/>
              </a:lnSpc>
            </a:pPr>
            <a:r>
              <a:rPr lang="sv-SE" sz="1600" dirty="0"/>
              <a:t>FOTLEDEN: Det som man i dagligt tal kallar fotleden består egentligen av två leder. Lederna kallas övre och nedre språngbensleden. Båda förstärks av kraftiga ledband samt en ledkapsel.</a:t>
            </a:r>
          </a:p>
          <a:p>
            <a:pPr>
              <a:lnSpc>
                <a:spcPct val="80000"/>
              </a:lnSpc>
            </a:pPr>
            <a:r>
              <a:rPr lang="sv-SE" sz="1600" dirty="0"/>
              <a:t>ARTROS: De vanligaste orsakerna till att man behöver steloperera fotleden ar sjukdomarna artros och reumatism.</a:t>
            </a:r>
          </a:p>
          <a:p>
            <a:pPr>
              <a:lnSpc>
                <a:spcPct val="80000"/>
              </a:lnSpc>
            </a:pPr>
            <a:r>
              <a:rPr lang="sv-SE" sz="1600" dirty="0"/>
              <a:t>Artros innebär att det brosk som normalt täcker benytorna i leden har skadats och blivit tunnare. Vid svår artros saknas brosket helt. Samtidigt minskar ledvätskan ( ledens smörjmedel ) vilket gör att funktionen försämras </a:t>
            </a:r>
            <a:r>
              <a:rPr lang="sv-SE" sz="1600" dirty="0" err="1"/>
              <a:t>ytterliggare</a:t>
            </a:r>
            <a:r>
              <a:rPr lang="sv-SE" sz="1600" dirty="0"/>
              <a:t>. Anledningen till att vissa människor får artros är fortfarande okänt. Det finns dock vissa faktorer som styr risken att drabbas, till exempel kön ( vanligare bland kvinnor ),ålder, övervikt samt efter en skada i leden.</a:t>
            </a:r>
          </a:p>
          <a:p>
            <a:pPr>
              <a:lnSpc>
                <a:spcPct val="80000"/>
              </a:lnSpc>
            </a:pPr>
            <a:r>
              <a:rPr lang="sv-SE" sz="1600" dirty="0"/>
              <a:t>REUMATISM: Är en grupp av inflammatoriska sjukdomar som kan drabba kroppens leder med smärta och försämrad rörlighet som följd.</a:t>
            </a:r>
          </a:p>
          <a:p>
            <a:pPr>
              <a:lnSpc>
                <a:spcPct val="80000"/>
              </a:lnSpc>
            </a:pPr>
            <a:r>
              <a:rPr lang="sv-SE" sz="1600" dirty="0"/>
              <a:t>Artrosen kan utvecklas i fram, mellan och bakfoten.</a:t>
            </a:r>
          </a:p>
          <a:p>
            <a:pPr>
              <a:lnSpc>
                <a:spcPct val="80000"/>
              </a:lnSpc>
            </a:pPr>
            <a:r>
              <a:rPr lang="sv-SE" sz="1600" dirty="0"/>
              <a:t>Vi har valt att koncentrera oss på den vanligast formen av artros - den posttraumatiska.</a:t>
            </a:r>
          </a:p>
          <a:p>
            <a:pPr>
              <a:lnSpc>
                <a:spcPct val="80000"/>
              </a:lnSpc>
            </a:pPr>
            <a:r>
              <a:rPr lang="sv-SE" sz="1600" dirty="0"/>
              <a:t>Den kan utvecklas efter en skada i leden, till exempel efter frakturer eller kraftiga stukningar.</a:t>
            </a:r>
          </a:p>
          <a:p>
            <a:pPr>
              <a:lnSpc>
                <a:spcPct val="80000"/>
              </a:lnSpc>
            </a:pPr>
            <a:r>
              <a:rPr lang="sv-SE" sz="1600" dirty="0"/>
              <a:t>Finns olika behandlingsmöjligheter, vilket som passar bäst i det enskilda fallet bedöms individuellt.</a:t>
            </a:r>
          </a:p>
          <a:p>
            <a:pPr>
              <a:lnSpc>
                <a:spcPct val="80000"/>
              </a:lnSpc>
            </a:pPr>
            <a:r>
              <a:rPr lang="sv-SE" sz="1600" dirty="0"/>
              <a:t>SYMPTOM: Inskränkt rörlighet, belastningssmärta. Man upplever att fotleden svullnar och gångfunktionen påverkas kraftigt av detta.</a:t>
            </a:r>
          </a:p>
          <a:p>
            <a:pPr>
              <a:lnSpc>
                <a:spcPct val="80000"/>
              </a:lnSpc>
              <a:buFontTx/>
              <a:buNone/>
            </a:pPr>
            <a:r>
              <a:rPr lang="sv-SE" sz="1600" dirty="0"/>
              <a:t>	påverkas kraftigt av detta.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55576" y="620688"/>
            <a:ext cx="8229600" cy="515376"/>
          </a:xfrm>
        </p:spPr>
        <p:txBody>
          <a:bodyPr/>
          <a:lstStyle/>
          <a:p>
            <a:r>
              <a:rPr lang="sv-SE" sz="2400" u="sng" dirty="0" err="1"/>
              <a:t>Fotledsartrodes</a:t>
            </a:r>
            <a:r>
              <a:rPr lang="sv-SE" sz="2400" u="sng" dirty="0"/>
              <a:t> i TMT 1 och slinkled TMT 4 och 5</a:t>
            </a:r>
            <a:endParaRPr lang="sv-SE" sz="2400" dirty="0"/>
          </a:p>
        </p:txBody>
      </p:sp>
      <p:sp>
        <p:nvSpPr>
          <p:cNvPr id="3075" name="Rectangle 3"/>
          <p:cNvSpPr>
            <a:spLocks noGrp="1" noChangeArrowheads="1"/>
          </p:cNvSpPr>
          <p:nvPr>
            <p:ph idx="1"/>
          </p:nvPr>
        </p:nvSpPr>
        <p:spPr>
          <a:xfrm>
            <a:off x="395536" y="1268760"/>
            <a:ext cx="8424936" cy="4708401"/>
          </a:xfrm>
        </p:spPr>
        <p:txBody>
          <a:bodyPr>
            <a:noAutofit/>
          </a:bodyPr>
          <a:lstStyle/>
          <a:p>
            <a:pPr>
              <a:lnSpc>
                <a:spcPct val="80000"/>
              </a:lnSpc>
            </a:pPr>
            <a:r>
              <a:rPr lang="sv-SE" sz="1300" dirty="0" smtClean="0"/>
              <a:t>Kvinna 59 år som ska operera en TMT 1 (</a:t>
            </a:r>
            <a:r>
              <a:rPr lang="sv-SE" sz="1300" dirty="0" err="1" smtClean="0"/>
              <a:t>tarso</a:t>
            </a:r>
            <a:r>
              <a:rPr lang="sv-SE" sz="1300" dirty="0" smtClean="0"/>
              <a:t>-metatarsalled, även kallad Lisfrancs led) och en slinkled TMT 4 och 5.</a:t>
            </a:r>
            <a:br>
              <a:rPr lang="sv-SE" sz="1300" dirty="0" smtClean="0"/>
            </a:br>
            <a:endParaRPr lang="sv-SE" sz="1300" dirty="0" smtClean="0"/>
          </a:p>
          <a:p>
            <a:pPr>
              <a:lnSpc>
                <a:spcPct val="80000"/>
              </a:lnSpc>
            </a:pPr>
            <a:r>
              <a:rPr lang="sv-SE" sz="1300" dirty="0" smtClean="0"/>
              <a:t>Hon </a:t>
            </a:r>
            <a:r>
              <a:rPr lang="sv-SE" sz="1300" dirty="0"/>
              <a:t>har tidigare gjort en artrodes operation i TMT 2. Kvinnan är överviktig och har artros. Lider av konstant smärta i foten sen en längre tid, senaste tiden har smärtan i foten tilltagit och nu har hon svårt att gå längre sträckor.  </a:t>
            </a:r>
            <a:endParaRPr lang="sv-SE" sz="1300" dirty="0" smtClean="0"/>
          </a:p>
          <a:p>
            <a:pPr>
              <a:lnSpc>
                <a:spcPct val="80000"/>
              </a:lnSpc>
            </a:pPr>
            <a:endParaRPr lang="sv-SE" sz="1300" dirty="0" smtClean="0"/>
          </a:p>
          <a:p>
            <a:pPr>
              <a:lnSpc>
                <a:spcPct val="80000"/>
              </a:lnSpc>
            </a:pPr>
            <a:r>
              <a:rPr lang="sv-SE" sz="1300" dirty="0" smtClean="0"/>
              <a:t>Patienten </a:t>
            </a:r>
            <a:r>
              <a:rPr lang="sv-SE" sz="1300" dirty="0"/>
              <a:t>intuberas med </a:t>
            </a:r>
            <a:r>
              <a:rPr lang="sv-SE" sz="1300" dirty="0" err="1"/>
              <a:t>larynxmask</a:t>
            </a:r>
            <a:r>
              <a:rPr lang="sv-SE" sz="1300" dirty="0"/>
              <a:t> och operationen görs blodtomt.</a:t>
            </a:r>
          </a:p>
          <a:p>
            <a:pPr>
              <a:lnSpc>
                <a:spcPct val="80000"/>
              </a:lnSpc>
            </a:pPr>
            <a:endParaRPr lang="sv-SE" sz="1300" dirty="0"/>
          </a:p>
          <a:p>
            <a:pPr>
              <a:lnSpc>
                <a:spcPct val="80000"/>
              </a:lnSpc>
            </a:pPr>
            <a:r>
              <a:rPr lang="sv-SE" sz="1300" dirty="0"/>
              <a:t>Vid TMT 1 operationen lägger operatören först ett </a:t>
            </a:r>
            <a:r>
              <a:rPr lang="sv-SE" sz="1300" dirty="0" err="1"/>
              <a:t>dorsomedialt</a:t>
            </a:r>
            <a:r>
              <a:rPr lang="sv-SE" sz="1300" dirty="0"/>
              <a:t> snitt och frilägger vävnaden ner till benet. Sedan börjar operatören skrapa bort brosket i leden med hjälp av en slev och mejsel. TMT leden är en djup led, det tar en stund att få bort allt brosk. Efter att brosket avlägsnats spolas leden ren från broskbitar, där efter ruggas ben ytorna upp med hjälp av en borr. Uppluckringen görs för att </a:t>
            </a:r>
            <a:r>
              <a:rPr lang="sv-SE" sz="1300" dirty="0" err="1"/>
              <a:t>beninplantatet</a:t>
            </a:r>
            <a:r>
              <a:rPr lang="sv-SE" sz="1300" dirty="0"/>
              <a:t> lättare ska fästa mot benet.</a:t>
            </a:r>
          </a:p>
          <a:p>
            <a:pPr>
              <a:lnSpc>
                <a:spcPct val="80000"/>
              </a:lnSpc>
            </a:pPr>
            <a:endParaRPr lang="sv-SE" sz="1300" dirty="0"/>
          </a:p>
          <a:p>
            <a:pPr>
              <a:lnSpc>
                <a:spcPct val="80000"/>
              </a:lnSpc>
            </a:pPr>
            <a:r>
              <a:rPr lang="sv-SE" sz="1300" dirty="0"/>
              <a:t>Som inplantat användes benfragment som har tagits från patientens </a:t>
            </a:r>
            <a:r>
              <a:rPr lang="sv-SE" sz="1300" dirty="0" err="1"/>
              <a:t>höftkam</a:t>
            </a:r>
            <a:r>
              <a:rPr lang="sv-SE" sz="1300" dirty="0"/>
              <a:t>, </a:t>
            </a:r>
            <a:r>
              <a:rPr lang="sv-SE" sz="1300" dirty="0" err="1"/>
              <a:t>crista</a:t>
            </a:r>
            <a:r>
              <a:rPr lang="sv-SE" sz="1300" dirty="0"/>
              <a:t> </a:t>
            </a:r>
            <a:r>
              <a:rPr lang="sv-SE" sz="1300" dirty="0" err="1"/>
              <a:t>illica</a:t>
            </a:r>
            <a:r>
              <a:rPr lang="sv-SE" sz="1300" dirty="0"/>
              <a:t>. Benfragmenten packas noga ner i den uppluckrade leden, benläget kontrolleras sedan i genomlysning för att få läget korrekt. När läget är korrekt, fixeras </a:t>
            </a:r>
            <a:r>
              <a:rPr lang="sv-SE" sz="1300" dirty="0" err="1"/>
              <a:t>metatarsale</a:t>
            </a:r>
            <a:r>
              <a:rPr lang="sv-SE" sz="1300" dirty="0"/>
              <a:t> 1 och os </a:t>
            </a:r>
            <a:r>
              <a:rPr lang="sv-SE" sz="1300" dirty="0" err="1"/>
              <a:t>cuniforme</a:t>
            </a:r>
            <a:r>
              <a:rPr lang="sv-SE" sz="1300" dirty="0"/>
              <a:t> </a:t>
            </a:r>
            <a:r>
              <a:rPr lang="sv-SE" sz="1300" dirty="0" err="1"/>
              <a:t>mediale</a:t>
            </a:r>
            <a:r>
              <a:rPr lang="sv-SE" sz="1300" dirty="0"/>
              <a:t> med två skruvar, som komprimerar och stadgar benfragmentet mellan benen. Hela operationen görs med upprepad genomlysning, när skruvarna är på plats görs en sista genomlysning innan hudsnittet sutureras, se bifogad bild.</a:t>
            </a:r>
          </a:p>
          <a:p>
            <a:pPr>
              <a:lnSpc>
                <a:spcPct val="80000"/>
              </a:lnSpc>
            </a:pPr>
            <a:endParaRPr lang="sv-SE" sz="1300" dirty="0"/>
          </a:p>
          <a:p>
            <a:pPr>
              <a:lnSpc>
                <a:spcPct val="80000"/>
              </a:lnSpc>
            </a:pPr>
            <a:r>
              <a:rPr lang="sv-SE" sz="1300" dirty="0"/>
              <a:t>TMT 4 och 5 lederna hänger ihop i en lång led mot os </a:t>
            </a:r>
            <a:r>
              <a:rPr lang="sv-SE" sz="1300" dirty="0" err="1"/>
              <a:t>cuboideum</a:t>
            </a:r>
            <a:r>
              <a:rPr lang="sv-SE" sz="1300" dirty="0"/>
              <a:t>. I denna operation väljer operatören att göra en slinkled istället för en artrodes. Leden mejslas ur på allt brosk och vidgas, därefter spolas leden rent. Genom att göra en slinkled ökas rörligheten i leden lateralt, vilket gör det lättare för patienten när foten inte blir helt stel.</a:t>
            </a:r>
          </a:p>
          <a:p>
            <a:pPr>
              <a:lnSpc>
                <a:spcPct val="80000"/>
              </a:lnSpc>
            </a:pPr>
            <a:endParaRPr lang="sv-SE" sz="1300" dirty="0"/>
          </a:p>
          <a:p>
            <a:pPr>
              <a:lnSpc>
                <a:spcPct val="80000"/>
              </a:lnSpc>
            </a:pPr>
            <a:r>
              <a:rPr lang="sv-SE" sz="1300" dirty="0"/>
              <a:t>Totalt tar hela operationen med de båda lederna ca 90 minuter, i denna tid </a:t>
            </a:r>
            <a:r>
              <a:rPr lang="sv-SE" sz="1300" dirty="0" err="1"/>
              <a:t>igick</a:t>
            </a:r>
            <a:r>
              <a:rPr lang="sv-SE" sz="1300" dirty="0"/>
              <a:t> intuberingen som tog lite längre tid än vanligt. Storleken på </a:t>
            </a:r>
            <a:r>
              <a:rPr lang="sv-SE" sz="1300" dirty="0" err="1"/>
              <a:t>larynxmask</a:t>
            </a:r>
            <a:r>
              <a:rPr lang="sv-SE" sz="1300" dirty="0"/>
              <a:t> fick bytas två gånger för att det skulle bli tätt.</a:t>
            </a:r>
          </a:p>
          <a:p>
            <a:pPr>
              <a:lnSpc>
                <a:spcPct val="80000"/>
              </a:lnSpc>
            </a:pPr>
            <a:endParaRPr lang="sv-SE" sz="1300" dirty="0"/>
          </a:p>
          <a:p>
            <a:pPr>
              <a:lnSpc>
                <a:spcPct val="80000"/>
              </a:lnSpc>
            </a:pPr>
            <a:r>
              <a:rPr lang="sv-SE" sz="1300" dirty="0"/>
              <a:t>När operationen är klar anläggs en gipsskena från tårna upp till knävecket. Efter ett dygn byts gipsskenan mot en gipsstövel med förlängt </a:t>
            </a:r>
            <a:r>
              <a:rPr lang="sv-SE" sz="1300" dirty="0" err="1"/>
              <a:t>tåstöd</a:t>
            </a:r>
            <a:r>
              <a:rPr lang="sv-SE" sz="1300" dirty="0"/>
              <a:t>. Patienten ska ha gipset i totalt 8 veckor. Efter 2-3 veckor byter man gipset på ortopedmottagningen, då tas även suturerna bort.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060848"/>
            <a:ext cx="3810158" cy="3004162"/>
          </a:xfrm>
          <a:prstGeom prst="rect">
            <a:avLst/>
          </a:prstGeo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3393" y="2060849"/>
            <a:ext cx="3739413" cy="300416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v-SE" dirty="0">
                <a:solidFill>
                  <a:schemeClr val="tx1"/>
                </a:solidFill>
                <a:latin typeface="+mn-lt"/>
              </a:rPr>
              <a:t>Plattfot</a:t>
            </a:r>
          </a:p>
        </p:txBody>
      </p:sp>
      <p:sp>
        <p:nvSpPr>
          <p:cNvPr id="7171" name="Rectangle 3"/>
          <p:cNvSpPr>
            <a:spLocks noGrp="1" noChangeArrowheads="1"/>
          </p:cNvSpPr>
          <p:nvPr>
            <p:ph idx="1"/>
          </p:nvPr>
        </p:nvSpPr>
        <p:spPr/>
        <p:txBody>
          <a:bodyPr/>
          <a:lstStyle/>
          <a:p>
            <a:endParaRPr lang="sv-SE" sz="2000" dirty="0" smtClean="0"/>
          </a:p>
          <a:p>
            <a:r>
              <a:rPr lang="sv-SE" sz="2000" dirty="0" smtClean="0"/>
              <a:t>Konservativ </a:t>
            </a:r>
            <a:r>
              <a:rPr lang="sv-SE" sz="2000" dirty="0" err="1"/>
              <a:t>beh</a:t>
            </a:r>
            <a:r>
              <a:rPr lang="sv-SE" sz="2000" dirty="0"/>
              <a:t> i första hand</a:t>
            </a:r>
          </a:p>
          <a:p>
            <a:pPr lvl="1"/>
            <a:r>
              <a:rPr lang="sv-SE" sz="2000" dirty="0"/>
              <a:t>inlägg, träningsprogram</a:t>
            </a:r>
          </a:p>
          <a:p>
            <a:endParaRPr lang="sv-SE" sz="2000" dirty="0" smtClean="0"/>
          </a:p>
          <a:p>
            <a:r>
              <a:rPr lang="sv-SE" sz="2000" dirty="0" smtClean="0"/>
              <a:t>Om </a:t>
            </a:r>
            <a:r>
              <a:rPr lang="sv-SE" sz="2000" dirty="0" err="1"/>
              <a:t>op</a:t>
            </a:r>
            <a:r>
              <a:rPr lang="sv-SE" sz="2000" dirty="0"/>
              <a:t>, ben- och </a:t>
            </a:r>
            <a:r>
              <a:rPr lang="sv-SE" sz="2000" dirty="0" err="1"/>
              <a:t>seningrepp</a:t>
            </a:r>
            <a:endParaRPr lang="sv-SE" sz="2000" dirty="0"/>
          </a:p>
          <a:p>
            <a:pPr lvl="1"/>
            <a:r>
              <a:rPr lang="sv-SE" sz="2000" dirty="0"/>
              <a:t>stor kirurgi</a:t>
            </a:r>
          </a:p>
          <a:p>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sv-SE"/>
          </a:p>
        </p:txBody>
      </p:sp>
      <p:sp>
        <p:nvSpPr>
          <p:cNvPr id="5123" name="Rectangle 3"/>
          <p:cNvSpPr>
            <a:spLocks noGrp="1" noChangeArrowheads="1"/>
          </p:cNvSpPr>
          <p:nvPr>
            <p:ph idx="1"/>
          </p:nvPr>
        </p:nvSpPr>
        <p:spPr/>
        <p:txBody>
          <a:bodyPr/>
          <a:lstStyle/>
          <a:p>
            <a:endParaRPr lang="sv-SE"/>
          </a:p>
        </p:txBody>
      </p:sp>
      <p:pic>
        <p:nvPicPr>
          <p:cNvPr id="77826" name="Picture 2" descr="F:\flatfoot_tendinopath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57" y="908720"/>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3" descr="F:\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068683"/>
            <a:ext cx="40005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F:\FlatFo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6" y="916652"/>
            <a:ext cx="405765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F:\flatfoot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982" y="4054396"/>
            <a:ext cx="404336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1000" fill="hold"/>
                                        <p:tgtEl>
                                          <p:spTgt spid="77826"/>
                                        </p:tgtEl>
                                        <p:attrNameLst>
                                          <p:attrName>ppt_x</p:attrName>
                                        </p:attrNameLst>
                                      </p:cBhvr>
                                      <p:tavLst>
                                        <p:tav tm="0">
                                          <p:val>
                                            <p:strVal val="0-#ppt_w/2"/>
                                          </p:val>
                                        </p:tav>
                                        <p:tav tm="100000">
                                          <p:val>
                                            <p:strVal val="#ppt_x"/>
                                          </p:val>
                                        </p:tav>
                                      </p:tavLst>
                                    </p:anim>
                                    <p:anim calcmode="lin" valueType="num">
                                      <p:cBhvr additive="base">
                                        <p:cTn id="8" dur="10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7828"/>
                                        </p:tgtEl>
                                        <p:attrNameLst>
                                          <p:attrName>style.visibility</p:attrName>
                                        </p:attrNameLst>
                                      </p:cBhvr>
                                      <p:to>
                                        <p:strVal val="visible"/>
                                      </p:to>
                                    </p:set>
                                    <p:anim calcmode="lin" valueType="num">
                                      <p:cBhvr additive="base">
                                        <p:cTn id="13" dur="1000" fill="hold"/>
                                        <p:tgtEl>
                                          <p:spTgt spid="77828"/>
                                        </p:tgtEl>
                                        <p:attrNameLst>
                                          <p:attrName>ppt_x</p:attrName>
                                        </p:attrNameLst>
                                      </p:cBhvr>
                                      <p:tavLst>
                                        <p:tav tm="0">
                                          <p:val>
                                            <p:strVal val="1+#ppt_w/2"/>
                                          </p:val>
                                        </p:tav>
                                        <p:tav tm="100000">
                                          <p:val>
                                            <p:strVal val="#ppt_x"/>
                                          </p:val>
                                        </p:tav>
                                      </p:tavLst>
                                    </p:anim>
                                    <p:anim calcmode="lin" valueType="num">
                                      <p:cBhvr additive="base">
                                        <p:cTn id="14" dur="1000" fill="hold"/>
                                        <p:tgtEl>
                                          <p:spTgt spid="778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gtEl>
                                        <p:attrNameLst>
                                          <p:attrName>style.visibility</p:attrName>
                                        </p:attrNameLst>
                                      </p:cBhvr>
                                      <p:to>
                                        <p:strVal val="visible"/>
                                      </p:to>
                                    </p:set>
                                    <p:anim calcmode="lin" valueType="num">
                                      <p:cBhvr additive="base">
                                        <p:cTn id="19" dur="1000" fill="hold"/>
                                        <p:tgtEl>
                                          <p:spTgt spid="77827"/>
                                        </p:tgtEl>
                                        <p:attrNameLst>
                                          <p:attrName>ppt_x</p:attrName>
                                        </p:attrNameLst>
                                      </p:cBhvr>
                                      <p:tavLst>
                                        <p:tav tm="0">
                                          <p:val>
                                            <p:strVal val="#ppt_x"/>
                                          </p:val>
                                        </p:tav>
                                        <p:tav tm="100000">
                                          <p:val>
                                            <p:strVal val="#ppt_x"/>
                                          </p:val>
                                        </p:tav>
                                      </p:tavLst>
                                    </p:anim>
                                    <p:anim calcmode="lin" valueType="num">
                                      <p:cBhvr additive="base">
                                        <p:cTn id="20" dur="1000" fill="hold"/>
                                        <p:tgtEl>
                                          <p:spTgt spid="7782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7829"/>
                                        </p:tgtEl>
                                        <p:attrNameLst>
                                          <p:attrName>style.visibility</p:attrName>
                                        </p:attrNameLst>
                                      </p:cBhvr>
                                      <p:to>
                                        <p:strVal val="visible"/>
                                      </p:to>
                                    </p:set>
                                    <p:anim calcmode="lin" valueType="num">
                                      <p:cBhvr additive="base">
                                        <p:cTn id="25" dur="1000" fill="hold"/>
                                        <p:tgtEl>
                                          <p:spTgt spid="77829"/>
                                        </p:tgtEl>
                                        <p:attrNameLst>
                                          <p:attrName>ppt_x</p:attrName>
                                        </p:attrNameLst>
                                      </p:cBhvr>
                                      <p:tavLst>
                                        <p:tav tm="0">
                                          <p:val>
                                            <p:strVal val="#ppt_x"/>
                                          </p:val>
                                        </p:tav>
                                        <p:tav tm="100000">
                                          <p:val>
                                            <p:strVal val="#ppt_x"/>
                                          </p:val>
                                        </p:tav>
                                      </p:tavLst>
                                    </p:anim>
                                    <p:anim calcmode="lin" valueType="num">
                                      <p:cBhvr additive="base">
                                        <p:cTn id="26" dur="1000" fill="hold"/>
                                        <p:tgtEl>
                                          <p:spTgt spid="778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576" y="692696"/>
            <a:ext cx="8229600" cy="722344"/>
          </a:xfrm>
        </p:spPr>
        <p:txBody>
          <a:bodyPr>
            <a:noAutofit/>
          </a:bodyPr>
          <a:lstStyle/>
          <a:p>
            <a:r>
              <a:rPr lang="sv-SE" sz="2400" dirty="0"/>
              <a:t>Plattfot</a:t>
            </a:r>
            <a:br>
              <a:rPr lang="sv-SE" sz="2400" dirty="0"/>
            </a:br>
            <a:r>
              <a:rPr lang="sv-SE" sz="2400" dirty="0"/>
              <a:t>Dysfunktion av </a:t>
            </a:r>
            <a:r>
              <a:rPr lang="sv-SE" sz="2400" dirty="0" err="1"/>
              <a:t>tibialis</a:t>
            </a:r>
            <a:r>
              <a:rPr lang="sv-SE" sz="2400" dirty="0"/>
              <a:t> </a:t>
            </a:r>
            <a:r>
              <a:rPr lang="sv-SE" sz="2400" dirty="0" err="1"/>
              <a:t>posterior</a:t>
            </a:r>
            <a:endParaRPr lang="sv-SE" sz="2400" dirty="0"/>
          </a:p>
        </p:txBody>
      </p:sp>
      <p:sp>
        <p:nvSpPr>
          <p:cNvPr id="4099" name="Rectangle 3"/>
          <p:cNvSpPr>
            <a:spLocks noGrp="1" noChangeArrowheads="1"/>
          </p:cNvSpPr>
          <p:nvPr>
            <p:ph idx="1"/>
          </p:nvPr>
        </p:nvSpPr>
        <p:spPr>
          <a:xfrm>
            <a:off x="467544" y="1484784"/>
            <a:ext cx="8435975" cy="5068888"/>
          </a:xfrm>
        </p:spPr>
        <p:txBody>
          <a:bodyPr>
            <a:noAutofit/>
          </a:bodyPr>
          <a:lstStyle/>
          <a:p>
            <a:pPr>
              <a:lnSpc>
                <a:spcPct val="80000"/>
              </a:lnSpc>
            </a:pPr>
            <a:r>
              <a:rPr lang="sv-SE" sz="1300" dirty="0"/>
              <a:t>Plattfothet är vanligt hos befolkningen men de allra flesta har inget besvär av det. Några patienter utvecklar dock en mycket smärtsam kollaps av fotvalvet.</a:t>
            </a:r>
          </a:p>
          <a:p>
            <a:pPr>
              <a:lnSpc>
                <a:spcPct val="80000"/>
              </a:lnSpc>
            </a:pPr>
            <a:endParaRPr lang="sv-SE" sz="1300" dirty="0"/>
          </a:p>
          <a:p>
            <a:pPr>
              <a:lnSpc>
                <a:spcPct val="80000"/>
              </a:lnSpc>
            </a:pPr>
            <a:r>
              <a:rPr lang="sv-SE" sz="1300" dirty="0"/>
              <a:t>Symptom: Kardinalsymptom vid engagemang av </a:t>
            </a:r>
            <a:r>
              <a:rPr lang="sv-SE" sz="1300" dirty="0" err="1"/>
              <a:t>tibialis</a:t>
            </a:r>
            <a:r>
              <a:rPr lang="sv-SE" sz="1300" dirty="0"/>
              <a:t> </a:t>
            </a:r>
            <a:r>
              <a:rPr lang="sv-SE" sz="1300" dirty="0" err="1"/>
              <a:t>posteriorsenan</a:t>
            </a:r>
            <a:r>
              <a:rPr lang="sv-SE" sz="1300" dirty="0"/>
              <a:t> är belastningssmärta och svullnad nedom mediala </a:t>
            </a:r>
            <a:r>
              <a:rPr lang="sv-SE" sz="1300" dirty="0" err="1"/>
              <a:t>malleolen</a:t>
            </a:r>
            <a:r>
              <a:rPr lang="sv-SE" sz="1300" dirty="0"/>
              <a:t>. Smärtlokalisationen är i början diffus och inte så väldefinierad. Smärtdebuten behöver heller inte vara akut utan kan komma smygande, det är sällan en ruptur diagnostiseras initialt. Den kan tolkas som en stukning.</a:t>
            </a:r>
          </a:p>
          <a:p>
            <a:pPr>
              <a:lnSpc>
                <a:spcPct val="80000"/>
              </a:lnSpc>
            </a:pPr>
            <a:endParaRPr lang="sv-SE" sz="1300" dirty="0"/>
          </a:p>
          <a:p>
            <a:pPr>
              <a:lnSpc>
                <a:spcPct val="80000"/>
              </a:lnSpc>
            </a:pPr>
            <a:r>
              <a:rPr lang="sv-SE" sz="1300" dirty="0"/>
              <a:t>Så småningom inom loppet av ½ till 1 år utvecklas plattfothet och tilltagande smärta. Mellanfoten och framfoten går i abduktion när den mediala instabiliteten tilltar. Patienten ordineras ofta inlägg vilket kan ge smärtlindring men är inte tillräckligt för att stabilisera medialt. Ett helt kollapsat fotvalv med rigida inslag kan inte lyftas med inlägg utan patienten får mer besvär om inläggen används.</a:t>
            </a:r>
          </a:p>
          <a:p>
            <a:pPr>
              <a:lnSpc>
                <a:spcPct val="80000"/>
              </a:lnSpc>
            </a:pPr>
            <a:endParaRPr lang="sv-SE" sz="1300" dirty="0"/>
          </a:p>
          <a:p>
            <a:pPr>
              <a:lnSpc>
                <a:spcPct val="80000"/>
              </a:lnSpc>
            </a:pPr>
            <a:r>
              <a:rPr lang="sv-SE" sz="1300" dirty="0"/>
              <a:t>Om felställningen inte korrigeras får man en ogynnsam belastning av lederna och efterhand utvecklas artros i de </a:t>
            </a:r>
            <a:r>
              <a:rPr lang="sv-SE" sz="1300" dirty="0" err="1"/>
              <a:t>subtalära</a:t>
            </a:r>
            <a:r>
              <a:rPr lang="sv-SE" sz="1300" dirty="0"/>
              <a:t> lederna och felställningen blir fixerad.</a:t>
            </a:r>
          </a:p>
          <a:p>
            <a:pPr>
              <a:lnSpc>
                <a:spcPct val="80000"/>
              </a:lnSpc>
            </a:pPr>
            <a:endParaRPr lang="sv-SE" sz="1300" dirty="0"/>
          </a:p>
          <a:p>
            <a:pPr>
              <a:lnSpc>
                <a:spcPct val="80000"/>
              </a:lnSpc>
            </a:pPr>
            <a:r>
              <a:rPr lang="sv-SE" sz="1300" dirty="0"/>
              <a:t>En patient med ensidig plattfothet inger misstanke på dysfunktion av </a:t>
            </a:r>
            <a:r>
              <a:rPr lang="sv-SE" sz="1300" dirty="0" err="1"/>
              <a:t>tibialis</a:t>
            </a:r>
            <a:r>
              <a:rPr lang="sv-SE" sz="1300" dirty="0"/>
              <a:t> </a:t>
            </a:r>
            <a:r>
              <a:rPr lang="sv-SE" sz="1300" dirty="0" err="1"/>
              <a:t>posteriorsenan</a:t>
            </a:r>
            <a:r>
              <a:rPr lang="sv-SE" sz="1300" dirty="0"/>
              <a:t>, speciellt om patienten uppger att fotvalvet  succesivt planats ut det senaste året. Hos patienter med </a:t>
            </a:r>
            <a:r>
              <a:rPr lang="sv-SE" sz="1300" dirty="0" err="1"/>
              <a:t>tarsaltunnelsyndrom</a:t>
            </a:r>
            <a:r>
              <a:rPr lang="sv-SE" sz="1300" dirty="0"/>
              <a:t> bör man fundera på om en ruptur av </a:t>
            </a:r>
            <a:r>
              <a:rPr lang="sv-SE" sz="1300" dirty="0" err="1"/>
              <a:t>tibialis</a:t>
            </a:r>
            <a:r>
              <a:rPr lang="sv-SE" sz="1300" dirty="0"/>
              <a:t> </a:t>
            </a:r>
            <a:r>
              <a:rPr lang="sv-SE" sz="1300" dirty="0" err="1"/>
              <a:t>posterior</a:t>
            </a:r>
            <a:r>
              <a:rPr lang="sv-SE" sz="1300" dirty="0"/>
              <a:t> med </a:t>
            </a:r>
            <a:r>
              <a:rPr lang="sv-SE" sz="1300" dirty="0" err="1"/>
              <a:t>tenosynovit</a:t>
            </a:r>
            <a:r>
              <a:rPr lang="sv-SE" sz="1300" dirty="0"/>
              <a:t> och svullnad kan vara den egentliga orsaken till nervpåverkan.</a:t>
            </a:r>
          </a:p>
          <a:p>
            <a:pPr>
              <a:lnSpc>
                <a:spcPct val="80000"/>
              </a:lnSpc>
            </a:pPr>
            <a:endParaRPr lang="sv-SE" sz="1300" dirty="0"/>
          </a:p>
          <a:p>
            <a:pPr>
              <a:lnSpc>
                <a:spcPct val="80000"/>
              </a:lnSpc>
            </a:pPr>
            <a:r>
              <a:rPr lang="sv-SE" sz="1300" dirty="0"/>
              <a:t>Fotledsfrakturer med </a:t>
            </a:r>
            <a:r>
              <a:rPr lang="sv-SE" sz="1300" dirty="0" err="1"/>
              <a:t>pronationvåld</a:t>
            </a:r>
            <a:r>
              <a:rPr lang="sv-SE" sz="1300" dirty="0"/>
              <a:t> kan också ge partiell </a:t>
            </a:r>
            <a:r>
              <a:rPr lang="sv-SE" sz="1300" dirty="0" err="1"/>
              <a:t>senruptur.Vid</a:t>
            </a:r>
            <a:r>
              <a:rPr lang="sv-SE" sz="1300" dirty="0"/>
              <a:t> en välläkt fraktur med kvarstående mediala besvär bör man tänka på </a:t>
            </a:r>
            <a:r>
              <a:rPr lang="sv-SE" sz="1300" dirty="0" err="1"/>
              <a:t>tibialis</a:t>
            </a:r>
            <a:r>
              <a:rPr lang="sv-SE" sz="1300" dirty="0"/>
              <a:t> </a:t>
            </a:r>
            <a:r>
              <a:rPr lang="sv-SE" sz="1300" dirty="0" err="1"/>
              <a:t>posterior</a:t>
            </a:r>
            <a:r>
              <a:rPr lang="sv-SE" sz="1300" dirty="0"/>
              <a:t>-ruptur.</a:t>
            </a:r>
          </a:p>
          <a:p>
            <a:pPr>
              <a:lnSpc>
                <a:spcPct val="80000"/>
              </a:lnSpc>
            </a:pPr>
            <a:endParaRPr lang="sv-SE" sz="1300" dirty="0"/>
          </a:p>
          <a:p>
            <a:pPr>
              <a:lnSpc>
                <a:spcPct val="80000"/>
              </a:lnSpc>
            </a:pPr>
            <a:r>
              <a:rPr lang="sv-SE" sz="1300" dirty="0"/>
              <a:t>Över huvudtaget bör man ha denna diagnos i tankarna vid oklara smärttillstånd medialt i foten. Det har visat sig att dysfunktion av </a:t>
            </a:r>
            <a:r>
              <a:rPr lang="sv-SE" sz="1300" dirty="0" err="1"/>
              <a:t>tibialis</a:t>
            </a:r>
            <a:r>
              <a:rPr lang="sv-SE" sz="1300" dirty="0"/>
              <a:t> </a:t>
            </a:r>
            <a:r>
              <a:rPr lang="sv-SE" sz="1300" dirty="0" err="1"/>
              <a:t>posteriorsenan</a:t>
            </a:r>
            <a:r>
              <a:rPr lang="sv-SE" sz="1300" dirty="0"/>
              <a:t> är långt vanligare än vad de flesta ortopeder vet om.</a:t>
            </a:r>
          </a:p>
          <a:p>
            <a:pPr>
              <a:lnSpc>
                <a:spcPct val="80000"/>
              </a:lnSpc>
            </a:pPr>
            <a:endParaRPr lang="sv-SE" sz="1300" dirty="0"/>
          </a:p>
          <a:p>
            <a:pPr>
              <a:lnSpc>
                <a:spcPct val="80000"/>
              </a:lnSpc>
            </a:pPr>
            <a:r>
              <a:rPr lang="sv-SE" sz="1300" dirty="0"/>
              <a:t>Referenser: Fotkirurgi, </a:t>
            </a:r>
          </a:p>
          <a:p>
            <a:pPr>
              <a:lnSpc>
                <a:spcPct val="80000"/>
              </a:lnSpc>
            </a:pPr>
            <a:r>
              <a:rPr lang="sv-SE" sz="1300" dirty="0"/>
              <a:t>Fredrik Montgomery , Jan </a:t>
            </a:r>
            <a:r>
              <a:rPr lang="sv-SE" sz="1300" dirty="0" err="1"/>
              <a:t>Lidstöm</a:t>
            </a:r>
            <a:r>
              <a:rPr lang="sv-SE" sz="1300"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sv-SE" dirty="0">
                <a:solidFill>
                  <a:schemeClr val="tx1"/>
                </a:solidFill>
                <a:latin typeface="+mn-lt"/>
              </a:rPr>
              <a:t>Plattfotskirurgi</a:t>
            </a:r>
          </a:p>
        </p:txBody>
      </p:sp>
      <p:sp>
        <p:nvSpPr>
          <p:cNvPr id="9219" name="Rectangle 3"/>
          <p:cNvSpPr>
            <a:spLocks noGrp="1" noChangeArrowheads="1"/>
          </p:cNvSpPr>
          <p:nvPr>
            <p:ph idx="1"/>
          </p:nvPr>
        </p:nvSpPr>
        <p:spPr/>
        <p:txBody>
          <a:bodyPr/>
          <a:lstStyle/>
          <a:p>
            <a:r>
              <a:rPr lang="sv-SE" dirty="0" err="1"/>
              <a:t>Koutsogianni</a:t>
            </a:r>
            <a:endParaRPr lang="sv-SE" dirty="0"/>
          </a:p>
          <a:p>
            <a:pPr lvl="1"/>
            <a:r>
              <a:rPr lang="sv-SE" dirty="0"/>
              <a:t>Hälförflyttning medialt</a:t>
            </a:r>
          </a:p>
          <a:p>
            <a:r>
              <a:rPr lang="sv-SE" dirty="0" err="1"/>
              <a:t>Senförflyttning</a:t>
            </a:r>
            <a:endParaRPr lang="sv-SE" dirty="0"/>
          </a:p>
          <a:p>
            <a:pPr lvl="1"/>
            <a:r>
              <a:rPr lang="sv-SE" dirty="0" err="1"/>
              <a:t>Tåböjarsena</a:t>
            </a:r>
            <a:r>
              <a:rPr lang="sv-SE" dirty="0"/>
              <a:t> (FDL) till </a:t>
            </a:r>
            <a:r>
              <a:rPr lang="sv-SE" dirty="0" err="1"/>
              <a:t>Tibialis</a:t>
            </a:r>
            <a:r>
              <a:rPr lang="sv-SE" dirty="0"/>
              <a:t> Posterior</a:t>
            </a:r>
          </a:p>
          <a:p>
            <a:r>
              <a:rPr lang="sv-SE" dirty="0"/>
              <a:t>Förskjutning </a:t>
            </a:r>
            <a:r>
              <a:rPr lang="sv-SE" dirty="0" err="1"/>
              <a:t>metatarsale</a:t>
            </a:r>
            <a:r>
              <a:rPr lang="sv-SE" dirty="0"/>
              <a:t> 1</a:t>
            </a:r>
          </a:p>
          <a:p>
            <a:pPr lvl="1"/>
            <a:r>
              <a:rPr lang="sv-SE" dirty="0"/>
              <a:t>Nedåtvinkling </a:t>
            </a:r>
            <a:r>
              <a:rPr lang="sv-SE" dirty="0" err="1"/>
              <a:t>osteotomi</a:t>
            </a:r>
            <a:r>
              <a:rPr lang="sv-SE" dirty="0"/>
              <a:t> eller artrodes</a:t>
            </a:r>
          </a:p>
          <a:p>
            <a:r>
              <a:rPr lang="sv-SE" dirty="0"/>
              <a:t>Förlängning lateralt</a:t>
            </a:r>
          </a:p>
          <a:p>
            <a:endParaRPr lang="sv-S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1124744"/>
            <a:ext cx="1800200" cy="705495"/>
          </a:xfrm>
          <a:solidFill>
            <a:schemeClr val="bg1"/>
          </a:solidFill>
        </p:spPr>
        <p:txBody>
          <a:bodyPr/>
          <a:lstStyle/>
          <a:p>
            <a:r>
              <a:rPr lang="sv-SE" sz="2800" b="1"/>
              <a:t>Patientfall</a:t>
            </a:r>
          </a:p>
        </p:txBody>
      </p:sp>
      <p:pic>
        <p:nvPicPr>
          <p:cNvPr id="2" name="Platshållare för innehåll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916832"/>
            <a:ext cx="3956554" cy="4389437"/>
          </a:xfrm>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556792"/>
            <a:ext cx="4706007" cy="310446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öde">
  <a:themeElements>
    <a:clrScheme name="Flöd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öde">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öde">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182</TotalTime>
  <Words>601</Words>
  <Application>Microsoft Office PowerPoint</Application>
  <PresentationFormat>Bildspel på skärmen (4:3)</PresentationFormat>
  <Paragraphs>64</Paragraphs>
  <Slides>13</Slides>
  <Notes>0</Notes>
  <HiddenSlides>0</HiddenSlides>
  <MMClips>0</MMClips>
  <ScaleCrop>false</ScaleCrop>
  <HeadingPairs>
    <vt:vector size="6" baseType="variant">
      <vt:variant>
        <vt:lpstr>Använt teckensnitt</vt:lpstr>
      </vt:variant>
      <vt:variant>
        <vt:i4>1</vt:i4>
      </vt:variant>
      <vt:variant>
        <vt:lpstr>Tema</vt:lpstr>
      </vt:variant>
      <vt:variant>
        <vt:i4>1</vt:i4>
      </vt:variant>
      <vt:variant>
        <vt:lpstr>Bildrubriker</vt:lpstr>
      </vt:variant>
      <vt:variant>
        <vt:i4>13</vt:i4>
      </vt:variant>
    </vt:vector>
  </HeadingPairs>
  <TitlesOfParts>
    <vt:vector size="15" baseType="lpstr">
      <vt:lpstr>Arial</vt:lpstr>
      <vt:lpstr>Flöde</vt:lpstr>
      <vt:lpstr>Specialarbete Artrodes/Plattfotskirurgi Gipstekninkerutbildning  2012 Helena Östman Marie Waldener Yvonne Brüske Lotta Stålheden Monika Fredriksson  </vt:lpstr>
      <vt:lpstr>ATRODES I FOTLEDEN    /  STELOPERATION </vt:lpstr>
      <vt:lpstr>Fotledsartrodes i TMT 1 och slinkled TMT 4 och 5</vt:lpstr>
      <vt:lpstr>PowerPoint-presentation</vt:lpstr>
      <vt:lpstr>Plattfot</vt:lpstr>
      <vt:lpstr>PowerPoint-presentation</vt:lpstr>
      <vt:lpstr>Plattfot Dysfunktion av tibialis posterior</vt:lpstr>
      <vt:lpstr>Plattfotskirurgi</vt:lpstr>
      <vt:lpstr>Patientfall</vt:lpstr>
      <vt:lpstr>Patientfall, forts</vt:lpstr>
      <vt:lpstr>Förskjutning metatarsale 1  Nedåtvinkling osteotomi eller artrodes </vt:lpstr>
      <vt:lpstr>Koutsogianni Hälförflyttning medialt</vt:lpstr>
      <vt:lpstr>PowerPoint-presentation</vt:lpstr>
    </vt:vector>
  </TitlesOfParts>
  <Company>Landstinget Halland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Klumpfötter</dc:title>
  <dc:creator>lse908</dc:creator>
  <cp:lastModifiedBy>Isabell Stålheden</cp:lastModifiedBy>
  <cp:revision>14</cp:revision>
  <dcterms:created xsi:type="dcterms:W3CDTF">2012-12-05T15:35:18Z</dcterms:created>
  <dcterms:modified xsi:type="dcterms:W3CDTF">2012-12-08T11:30:57Z</dcterms:modified>
</cp:coreProperties>
</file>